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8"/>
  </p:notesMasterIdLst>
  <p:sldIdLst>
    <p:sldId id="256" r:id="rId2"/>
    <p:sldId id="258" r:id="rId3"/>
    <p:sldId id="261" r:id="rId4"/>
    <p:sldId id="274" r:id="rId5"/>
    <p:sldId id="262" r:id="rId6"/>
    <p:sldId id="275" r:id="rId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F1224B86-02F1-4CDB-A9B8-3A52B0DACBDB}">
          <p14:sldIdLst>
            <p14:sldId id="256"/>
            <p14:sldId id="258"/>
          </p14:sldIdLst>
        </p14:section>
        <p14:section name="Sección sin título" id="{ABE5F01C-FE46-4DD8-9197-1175130EF7CB}">
          <p14:sldIdLst>
            <p14:sldId id="261"/>
            <p14:sldId id="274"/>
            <p14:sldId id="262"/>
            <p14:sldId id="27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FF87F-9ED9-43BA-927F-37677B887937}" type="datetimeFigureOut">
              <a:rPr lang="es-CO" smtClean="0"/>
              <a:t>13/06/2017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95CBF-7994-45C7-BBE0-E06FE66A5F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3150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13/06/2017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4961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13/06/2017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5970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13/06/2017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0427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13/06/2017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4187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13/06/2017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66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13/06/2017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79063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13/06/2017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356113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13/06/2017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124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13/06/2017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545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13/06/2017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79136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13/06/2017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4895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13/06/2017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8999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13/06/2017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8093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13/06/2017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05648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13/06/2017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289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13/06/2017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3961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DFA9D-40E7-49CC-9571-4580777E2CE8}" type="datetimeFigureOut">
              <a:rPr lang="es-CO" smtClean="0"/>
              <a:t>13/06/2017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010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36812" y="739587"/>
            <a:ext cx="11587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 smtClean="0">
                <a:latin typeface="Algerian" panose="04020705040A02060702" pitchFamily="82" charset="0"/>
              </a:rPr>
              <a:t>Modelo de las 5 fuerzas de </a:t>
            </a:r>
            <a:r>
              <a:rPr lang="es-CO" sz="4000" b="1" dirty="0" err="1" smtClean="0">
                <a:latin typeface="Algerian" panose="04020705040A02060702" pitchFamily="82" charset="0"/>
              </a:rPr>
              <a:t>porter</a:t>
            </a:r>
            <a:endParaRPr lang="es-CO" sz="4000" b="1" dirty="0">
              <a:latin typeface="Algerian" panose="04020705040A02060702" pitchFamily="82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96294" y="2295873"/>
            <a:ext cx="10646325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En 1.980, </a:t>
            </a:r>
            <a:r>
              <a:rPr lang="es-CO" sz="2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Porter</a:t>
            </a: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describió la estrategia competitiva, como las acciones ofensiva o defensivas de una empresa para crea un posición defendible dentro de la industria.</a:t>
            </a:r>
          </a:p>
          <a:p>
            <a:pPr algn="just"/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Cada empresa tiene y establece sus estrategias que le permitan alcanzar sus objetivos</a:t>
            </a:r>
          </a:p>
          <a:p>
            <a:pPr algn="just"/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84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C:\Users\palvarez\AppData\Local\Temp\FineReader12.00\media\image76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753" y="136634"/>
            <a:ext cx="9532882" cy="68422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507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18911" y="443470"/>
            <a:ext cx="10676614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buAutoNum type="arabicPeriod"/>
            </a:pPr>
            <a:r>
              <a:rPr lang="es-ES" b="1" u="sng" dirty="0"/>
              <a:t>Amenaza de entrada de nuevos competidores</a:t>
            </a:r>
            <a:r>
              <a:rPr lang="es-ES" dirty="0"/>
              <a:t>: El mercado o el segmento no es atractivo dependiendo de si las barreras de entrada son fáciles o no de franquear por nuevos participantes que puedan llegar con nuevos recursos y capacidades para apoderarse de una porción del </a:t>
            </a:r>
            <a:r>
              <a:rPr lang="es-ES" dirty="0" smtClean="0"/>
              <a:t>mercado.</a:t>
            </a:r>
            <a:endParaRPr lang="es-ES" b="1" u="sng" dirty="0" smtClean="0"/>
          </a:p>
          <a:p>
            <a:pPr lvl="1" algn="just"/>
            <a:endParaRPr lang="es-ES" b="1" u="sng" dirty="0" smtClean="0"/>
          </a:p>
          <a:p>
            <a:pPr marL="800100" lvl="1" indent="-342900" algn="just">
              <a:buAutoNum type="arabicPeriod" startAt="2"/>
            </a:pPr>
            <a:r>
              <a:rPr lang="es-ES" b="1" u="sng" dirty="0" smtClean="0"/>
              <a:t>La </a:t>
            </a:r>
            <a:r>
              <a:rPr lang="es-ES" b="1" u="sng" dirty="0"/>
              <a:t>Rivalidad entre los competidores</a:t>
            </a:r>
            <a:r>
              <a:rPr lang="es-ES" dirty="0"/>
              <a:t>. </a:t>
            </a:r>
            <a:r>
              <a:rPr lang="es-ES" dirty="0" smtClean="0"/>
              <a:t>Donde será mas fácil competir? en </a:t>
            </a:r>
            <a:r>
              <a:rPr lang="es-ES" dirty="0"/>
              <a:t>un mercado o en uno de sus segmentos donde los competidores estén muy bien posicionados, sean muy numerosos y los costos fijos sean altos, pues constantemente estará enfrentada a guerras de precios, campañas publicitarias agresivas, promociones y entrada de nuevos productos</a:t>
            </a:r>
            <a:r>
              <a:rPr lang="es-ES" dirty="0" smtClean="0"/>
              <a:t>.</a:t>
            </a:r>
          </a:p>
          <a:p>
            <a:pPr lvl="1" algn="just"/>
            <a:endParaRPr lang="es-ES" dirty="0" smtClean="0"/>
          </a:p>
          <a:p>
            <a:pPr lvl="1" algn="just"/>
            <a:r>
              <a:rPr lang="es-ES" b="1" dirty="0" smtClean="0"/>
              <a:t>3. </a:t>
            </a:r>
            <a:r>
              <a:rPr lang="es-ES" b="1" u="sng" dirty="0" smtClean="0"/>
              <a:t>Poder </a:t>
            </a:r>
            <a:r>
              <a:rPr lang="es-ES" b="1" u="sng" dirty="0"/>
              <a:t>de negociación de los proveedores</a:t>
            </a:r>
            <a:r>
              <a:rPr lang="es-ES" dirty="0"/>
              <a:t>. Un mercado o segmento del mercado no será </a:t>
            </a:r>
            <a:r>
              <a:rPr lang="es-ES" dirty="0" smtClean="0"/>
              <a:t>	atractivo </a:t>
            </a:r>
            <a:r>
              <a:rPr lang="es-ES" dirty="0"/>
              <a:t>cuando los proveedores estén muy bien organizados gremialmente, tengan fuertes </a:t>
            </a:r>
            <a:r>
              <a:rPr lang="es-ES" dirty="0" smtClean="0"/>
              <a:t>	recursos </a:t>
            </a:r>
            <a:r>
              <a:rPr lang="es-ES" dirty="0"/>
              <a:t>y puedan imponer sus condiciones de precio y tamaño del pedido</a:t>
            </a:r>
            <a:r>
              <a:rPr lang="es-ES" dirty="0" smtClean="0"/>
              <a:t>.</a:t>
            </a:r>
          </a:p>
          <a:p>
            <a:pPr lvl="1" algn="just"/>
            <a:r>
              <a:rPr lang="es-ES" dirty="0" smtClean="0"/>
              <a:t> </a:t>
            </a:r>
          </a:p>
          <a:p>
            <a:pPr lvl="1" algn="just"/>
            <a:r>
              <a:rPr lang="es-ES" dirty="0" smtClean="0"/>
              <a:t>4. </a:t>
            </a:r>
            <a:r>
              <a:rPr lang="es-ES" b="1" u="sng" dirty="0" smtClean="0"/>
              <a:t>Poder </a:t>
            </a:r>
            <a:r>
              <a:rPr lang="es-ES" b="1" u="sng" dirty="0"/>
              <a:t>de negociación de los compradores.</a:t>
            </a:r>
            <a:r>
              <a:rPr lang="es-ES" dirty="0"/>
              <a:t> Un mercado o segmento no será atractivo cuando </a:t>
            </a:r>
            <a:r>
              <a:rPr lang="es-ES" dirty="0" smtClean="0"/>
              <a:t>	los </a:t>
            </a:r>
            <a:r>
              <a:rPr lang="es-ES" dirty="0"/>
              <a:t>clientes están muy bien organizados, el producto tiene varios o muchos sustitutos, el </a:t>
            </a:r>
            <a:r>
              <a:rPr lang="es-ES" dirty="0" smtClean="0"/>
              <a:t>	producto </a:t>
            </a:r>
            <a:r>
              <a:rPr lang="es-ES" dirty="0"/>
              <a:t>no es muy diferenciado o es de bajo costo para el cliente, lo que permite que </a:t>
            </a:r>
            <a:r>
              <a:rPr lang="es-ES" dirty="0" smtClean="0"/>
              <a:t>	pueda </a:t>
            </a:r>
            <a:r>
              <a:rPr lang="es-ES" dirty="0"/>
              <a:t>hacer sustituciones por igual o a muy bajo costo. </a:t>
            </a:r>
            <a:endParaRPr lang="es-ES" dirty="0" smtClean="0"/>
          </a:p>
          <a:p>
            <a:pPr lvl="1" algn="just"/>
            <a:endParaRPr lang="es-ES" b="1" u="sng" dirty="0"/>
          </a:p>
          <a:p>
            <a:pPr lvl="1" algn="just"/>
            <a:r>
              <a:rPr lang="es-ES" b="1" dirty="0" smtClean="0"/>
              <a:t>5. </a:t>
            </a:r>
            <a:r>
              <a:rPr lang="es-ES" b="1" u="sng" dirty="0" smtClean="0"/>
              <a:t>Amenaza </a:t>
            </a:r>
            <a:r>
              <a:rPr lang="es-ES" b="1" u="sng" dirty="0"/>
              <a:t>de ingreso de productos sustitutos.</a:t>
            </a:r>
            <a:r>
              <a:rPr lang="es-ES" dirty="0"/>
              <a:t> Un mercado o segmento no es atractivo si </a:t>
            </a:r>
            <a:r>
              <a:rPr lang="es-ES" dirty="0" smtClean="0"/>
              <a:t>	existen </a:t>
            </a:r>
            <a:r>
              <a:rPr lang="es-ES" dirty="0"/>
              <a:t>productos sustitutos reales o potenciales. </a:t>
            </a:r>
            <a:endParaRPr lang="es-CO" dirty="0"/>
          </a:p>
          <a:p>
            <a:pPr lvl="1" algn="just"/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buAutoNum type="arabicPeriod"/>
            </a:pPr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5345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821703" y="5304930"/>
            <a:ext cx="10676614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s-CO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8686" y="976477"/>
            <a:ext cx="6736638" cy="49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42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478128" y="1227626"/>
            <a:ext cx="995864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es-CO" b="1" dirty="0" smtClean="0"/>
              <a:t>Estrella</a:t>
            </a:r>
            <a:r>
              <a:rPr lang="es-CO" b="1" dirty="0"/>
              <a:t>:</a:t>
            </a:r>
            <a:r>
              <a:rPr lang="es-CO" dirty="0"/>
              <a:t> </a:t>
            </a:r>
            <a:r>
              <a:rPr lang="es-CO" dirty="0" smtClean="0"/>
              <a:t>Usan </a:t>
            </a:r>
            <a:r>
              <a:rPr lang="es-CO" dirty="0"/>
              <a:t>efectivo, ya que es necesario para financiar su rápido crecimiento. A la larga su crecimiento disminuirá y se convertirá en vacas de efectivo y en principales generadores de efectivo que apoyan a otras unidades </a:t>
            </a:r>
            <a:r>
              <a:rPr lang="es-CO" dirty="0" smtClean="0"/>
              <a:t>estratégicas </a:t>
            </a:r>
            <a:r>
              <a:rPr lang="es-CO" dirty="0"/>
              <a:t>de negocio</a:t>
            </a:r>
            <a:r>
              <a:rPr lang="es-CO" dirty="0" smtClean="0"/>
              <a:t>.</a:t>
            </a:r>
          </a:p>
          <a:p>
            <a:pPr marL="342900" indent="-342900" algn="just">
              <a:buAutoNum type="arabicPeriod"/>
            </a:pPr>
            <a:endParaRPr lang="es-CO" b="1" dirty="0" smtClean="0"/>
          </a:p>
          <a:p>
            <a:pPr marL="342900" indent="-342900" algn="just">
              <a:buAutoNum type="arabicPeriod"/>
            </a:pPr>
            <a:r>
              <a:rPr lang="es-CO" b="1" dirty="0" smtClean="0"/>
              <a:t>Vacas </a:t>
            </a:r>
            <a:r>
              <a:rPr lang="es-CO" b="1" dirty="0"/>
              <a:t>de </a:t>
            </a:r>
            <a:r>
              <a:rPr lang="es-CO" b="1" dirty="0" smtClean="0"/>
              <a:t>Lecheras:</a:t>
            </a:r>
            <a:r>
              <a:rPr lang="es-CO" dirty="0"/>
              <a:t> Son unidades estratégicas de </a:t>
            </a:r>
            <a:r>
              <a:rPr lang="es-CO" dirty="0" smtClean="0"/>
              <a:t>negocio </a:t>
            </a:r>
            <a:r>
              <a:rPr lang="es-CO" dirty="0"/>
              <a:t>de crecimiento bajo y de porción alta. Producen mucho efectivo que la compañía usa para pagar sus cuentas y apoyar otras unidades estratégicas de negocio que usan efectivo</a:t>
            </a:r>
            <a:r>
              <a:rPr lang="es-CO" dirty="0" smtClean="0"/>
              <a:t>.</a:t>
            </a:r>
          </a:p>
          <a:p>
            <a:pPr marL="342900" indent="-342900" algn="just">
              <a:buAutoNum type="arabicPeriod"/>
            </a:pPr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r>
              <a:rPr lang="es-CO" b="1" dirty="0" smtClean="0"/>
              <a:t>Interrogantes</a:t>
            </a:r>
            <a:r>
              <a:rPr lang="es-CO" b="1" dirty="0"/>
              <a:t>:</a:t>
            </a:r>
            <a:r>
              <a:rPr lang="es-CO" dirty="0"/>
              <a:t> Son unidades estratégicas de negocio de porción baja en mercados de crecimiento alto. Requieren mucho efectivo para mantener su porción y también para aumentar. </a:t>
            </a:r>
            <a:endParaRPr lang="es-CO" dirty="0" smtClean="0"/>
          </a:p>
          <a:p>
            <a:pPr marL="342900" indent="-342900" algn="just">
              <a:buAutoNum type="arabicPeriod"/>
            </a:pPr>
            <a:endParaRPr lang="es-CO" b="1" dirty="0" smtClean="0"/>
          </a:p>
          <a:p>
            <a:pPr marL="342900" indent="-342900" algn="just">
              <a:buAutoNum type="arabicPeriod"/>
            </a:pPr>
            <a:r>
              <a:rPr lang="es-CO" b="1" dirty="0" smtClean="0"/>
              <a:t>Perros</a:t>
            </a:r>
            <a:r>
              <a:rPr lang="es-CO" b="1" dirty="0"/>
              <a:t>:</a:t>
            </a:r>
            <a:r>
              <a:rPr lang="es-CO" dirty="0"/>
              <a:t> Son unidades estratégicas de negocio de bajo crecimiento y de baja porción. Pueden generar suficiente efectivo para mantenerse a si mismas, pero no prometen una gran fuente de efectivo.</a:t>
            </a:r>
            <a:endParaRPr lang="es-CO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endParaRPr lang="es-CO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458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03796" y="591750"/>
            <a:ext cx="85038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CADENA DE VALOR</a:t>
            </a:r>
          </a:p>
        </p:txBody>
      </p:sp>
      <p:sp>
        <p:nvSpPr>
          <p:cNvPr id="3" name="Rectángulo 2"/>
          <p:cNvSpPr/>
          <p:nvPr/>
        </p:nvSpPr>
        <p:spPr>
          <a:xfrm>
            <a:off x="478128" y="1227626"/>
            <a:ext cx="995864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CO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En 1.985 </a:t>
            </a:r>
            <a:r>
              <a:rPr lang="es-CO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Porter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, Aprobaba lo que decía </a:t>
            </a:r>
            <a:r>
              <a:rPr lang="es-CO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Mckinsey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 que la empresa es un conjunto de funciones y que la maner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a de entenderla era analizando el desempeño de cada una con respecto a las ejecutadas por la competencia.</a:t>
            </a:r>
            <a:endParaRPr lang="es-CO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endParaRPr lang="es-CO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Porter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 define a la cadena de valor como l</a:t>
            </a:r>
            <a:r>
              <a:rPr lang="es-ES" dirty="0" smtClean="0"/>
              <a:t>a </a:t>
            </a:r>
            <a:r>
              <a:rPr lang="es-ES" dirty="0"/>
              <a:t>suma de los beneficios percibidos que el cliente recibe menos los costos percibidos por él al adquirir y usar un producto o servicio</a:t>
            </a:r>
            <a:r>
              <a:rPr lang="es-ES" dirty="0" smtClean="0"/>
              <a:t>. </a:t>
            </a:r>
            <a:r>
              <a:rPr lang="es-ES" dirty="0"/>
              <a:t>Esa ventaja competitiva se logra cuando la empresa desarrolla e integra las actividades de su cadena de valor de forma menos costosa y mejor diferenciada que sus rivales</a:t>
            </a:r>
            <a:r>
              <a:rPr lang="es-ES" dirty="0" smtClean="0"/>
              <a:t>.</a:t>
            </a:r>
            <a:endParaRPr lang="es-CO" dirty="0"/>
          </a:p>
          <a:p>
            <a:pPr algn="just"/>
            <a:endParaRPr lang="es-CO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Para ello necesita:</a:t>
            </a:r>
          </a:p>
          <a:p>
            <a:pPr marL="342900" indent="-342900" algn="just">
              <a:buAutoNum type="arabicPeriod"/>
            </a:pP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Control de las de las actividades primarias</a:t>
            </a:r>
          </a:p>
          <a:p>
            <a:pPr marL="342900" indent="-342900" algn="just">
              <a:buAutoNum type="arabicPeriod"/>
            </a:pP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Administración del recurso humano, compra de bienes y servicios, la infraestructura empresarial, entre otros</a:t>
            </a:r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El margen que es la diferencia entre el valor total y los costos incurridos para la elaboración del producto</a:t>
            </a:r>
          </a:p>
        </p:txBody>
      </p:sp>
    </p:spTree>
    <p:extLst>
      <p:ext uri="{BB962C8B-B14F-4D97-AF65-F5344CB8AC3E}">
        <p14:creationId xmlns:p14="http://schemas.microsoft.com/office/powerpoint/2010/main" val="258051463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icrosu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/>
          </a:solidFill>
          <a:prstDash val="solid"/>
        </a:ln>
        <a:ln w="58420" cap="flat" cmpd="thickThin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27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l"/>
          </a:scene3d>
          <a:sp3d prstMaterial="flat">
            <a:bevelT w="31750" h="63500" prst="riblet"/>
          </a:sp3d>
        </a:effectStyle>
        <a:effectStyle>
          <a:effectLst>
            <a:outerShdw blurRad="50800" dist="38100" dir="27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l"/>
          </a:scene3d>
          <a:sp3d prstMaterial="flat">
            <a:bevelT w="57150" h="1143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1517</TotalTime>
  <Words>326</Words>
  <Application>Microsoft Office PowerPoint</Application>
  <PresentationFormat>Panorámica</PresentationFormat>
  <Paragraphs>34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Algerian</vt:lpstr>
      <vt:lpstr>Arial</vt:lpstr>
      <vt:lpstr>Calibri</vt:lpstr>
      <vt:lpstr>Trebuchet MS</vt:lpstr>
      <vt:lpstr>Wingdings 3</vt:lpstr>
      <vt:lpstr>Faceta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Computadores para Docentes 11</dc:creator>
  <cp:lastModifiedBy>Rodrigo Alcides Patiño</cp:lastModifiedBy>
  <cp:revision>99</cp:revision>
  <dcterms:created xsi:type="dcterms:W3CDTF">2014-02-10T13:25:25Z</dcterms:created>
  <dcterms:modified xsi:type="dcterms:W3CDTF">2017-06-13T22:35:04Z</dcterms:modified>
</cp:coreProperties>
</file>